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media/image4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30480000" cy="43200638"/>
  <p:notesSz cx="6797675" cy="9929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déplacer la diapo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fr-FR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fr-FR" sz="1400" spc="-1" strike="noStrike">
                <a:latin typeface="Times New Roman"/>
              </a:defRPr>
            </a:lvl1pPr>
          </a:lstStyle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fr-FR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480FA27A-7653-4824-AC83-19569A389243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85;p1:notes"/>
          <p:cNvSpPr/>
          <p:nvPr/>
        </p:nvSpPr>
        <p:spPr>
          <a:xfrm>
            <a:off x="3865680" y="9461520"/>
            <a:ext cx="296172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9080" rIns="19080" tIns="0" bIns="0" anchor="b">
            <a:noAutofit/>
          </a:bodyPr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2B0B881E-AD1A-4C8B-B7BF-25FBC6D09BA1}" type="slidenum">
              <a:rPr b="0" i="1" lang="en-US" sz="1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&lt;numéro&gt;</a:t>
            </a:fld>
            <a:endParaRPr b="0" lang="fr-FR" sz="1000" spc="-1" strike="noStrike">
              <a:latin typeface="Arial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sldImg"/>
          </p:nvPr>
        </p:nvSpPr>
        <p:spPr>
          <a:xfrm>
            <a:off x="2114640" y="779400"/>
            <a:ext cx="2569680" cy="3642840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07920" y="4735440"/>
            <a:ext cx="4980960" cy="4419000"/>
          </a:xfrm>
          <a:prstGeom prst="rect">
            <a:avLst/>
          </a:prstGeom>
          <a:noFill/>
          <a:ln w="0">
            <a:noFill/>
          </a:ln>
        </p:spPr>
        <p:txBody>
          <a:bodyPr lIns="92880" rIns="92880" tIns="46440" bIns="46440" anchor="t">
            <a:noAutofit/>
          </a:bodyPr>
          <a:p>
            <a:endParaRPr b="0" lang="fr-FR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FF08AC7-37CD-4EB0-989F-0BD2B6F6C60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2743164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523880" y="23196240"/>
            <a:ext cx="2743164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F8F01CC-86D8-45ED-BF59-44C71E3BE97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5580080" y="1010880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523880" y="2319624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5580080" y="2319624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7F923B3-1049-4FE8-86DA-48A4A2C9477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8832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0798560" y="10108800"/>
            <a:ext cx="8832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0073240" y="10108800"/>
            <a:ext cx="8832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523880" y="23196240"/>
            <a:ext cx="8832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0798560" y="23196240"/>
            <a:ext cx="8832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0073240" y="23196240"/>
            <a:ext cx="8832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7315BFA-7A06-45FA-A66E-49691B3198A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523880" y="10108800"/>
            <a:ext cx="2743164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FFDE1CE-1288-4AAE-B34A-414723DA58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2743164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09204E-CD75-4D76-9C0B-D70323B2B9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13386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5580080" y="10108800"/>
            <a:ext cx="13386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6DBBEF7-DFAC-40FA-8BD2-7F08F3A8181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F7F4B3B-30C6-4B44-AFA9-EAF5CA7CA7B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723680"/>
            <a:ext cx="27431640" cy="33441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5B8117-14F0-40C9-8825-874A0018A10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5580080" y="10108800"/>
            <a:ext cx="13386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523880" y="2319624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4EE8602-EBAF-4127-9C83-B2E7EAE4006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1338660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5580080" y="1010880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5580080" y="2319624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33F6C05-A814-400F-B26B-EBACD94E9AA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523880" y="1010880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5580080" y="10108800"/>
            <a:ext cx="133866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523880" y="23196240"/>
            <a:ext cx="2743164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A89E94D-A95C-4CDD-891E-53B2060EFF9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aeef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10414080" y="39360600"/>
            <a:ext cx="9651240" cy="2879280"/>
          </a:xfrm>
          <a:prstGeom prst="rect">
            <a:avLst/>
          </a:prstGeom>
          <a:noFill/>
          <a:ln w="0">
            <a:noFill/>
          </a:ln>
        </p:spPr>
        <p:txBody>
          <a:bodyPr lIns="322200" rIns="322200" tIns="160200" bIns="160200" anchor="ctr">
            <a:noAutofit/>
          </a:bodyPr>
          <a:lstStyle>
            <a:lvl1pPr algn="ctr">
              <a:lnSpc>
                <a:spcPct val="100000"/>
              </a:lnSpc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21844080" y="39360600"/>
            <a:ext cx="6349320" cy="2879280"/>
          </a:xfrm>
          <a:prstGeom prst="rect">
            <a:avLst/>
          </a:prstGeom>
          <a:noFill/>
          <a:ln w="0">
            <a:noFill/>
          </a:ln>
        </p:spPr>
        <p:txBody>
          <a:bodyPr lIns="322200" rIns="322200" tIns="160200" bIns="1602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4630" spc="-1" strike="noStrike">
                <a:solidFill>
                  <a:srgbClr val="000000"/>
                </a:solidFill>
                <a:latin typeface="Times New Roman"/>
                <a:ea typeface="Times New Roman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82C75EFD-A58C-44E7-ABFA-7D480F621009}" type="slidenum">
              <a:rPr b="0" lang="en-US" sz="463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&lt;numéro&gt;</a:t>
            </a:fld>
            <a:endParaRPr b="0" lang="fr-FR" sz="463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2286000" y="39360600"/>
            <a:ext cx="6349320" cy="2879280"/>
          </a:xfrm>
          <a:prstGeom prst="rect">
            <a:avLst/>
          </a:prstGeom>
          <a:noFill/>
          <a:ln w="0">
            <a:noFill/>
          </a:ln>
        </p:spPr>
        <p:txBody>
          <a:bodyPr lIns="322200" rIns="322200" tIns="160200" bIns="160200" anchor="ctr">
            <a:noAutofit/>
          </a:bodyPr>
          <a:lstStyle>
            <a:lvl1pPr>
              <a:defRPr b="0" lang="fr-FR" sz="1400" spc="-1" strike="noStrike">
                <a:latin typeface="Times New Roman"/>
              </a:defRPr>
            </a:lvl1pPr>
          </a:lstStyle>
          <a:p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523880" y="1723680"/>
            <a:ext cx="27431640" cy="72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523880" y="10108800"/>
            <a:ext cx="2743164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 descr=""/>
          <p:cNvPicPr/>
          <p:nvPr/>
        </p:nvPicPr>
        <p:blipFill>
          <a:blip r:embed="rId1"/>
          <a:srcRect l="28185" t="60507" r="0" b="22415"/>
          <a:stretch/>
        </p:blipFill>
        <p:spPr>
          <a:xfrm>
            <a:off x="0" y="41077800"/>
            <a:ext cx="30479400" cy="2122200"/>
          </a:xfrm>
          <a:prstGeom prst="rect">
            <a:avLst/>
          </a:prstGeom>
          <a:ln w="0">
            <a:noFill/>
          </a:ln>
          <a:effectLst>
            <a:softEdge rad="112680"/>
          </a:effectLst>
        </p:spPr>
      </p:pic>
      <p:grpSp>
        <p:nvGrpSpPr>
          <p:cNvPr id="48" name="Groupe 12"/>
          <p:cNvGrpSpPr/>
          <p:nvPr/>
        </p:nvGrpSpPr>
        <p:grpSpPr>
          <a:xfrm>
            <a:off x="0" y="-20160"/>
            <a:ext cx="30479400" cy="2494440"/>
            <a:chOff x="0" y="-20160"/>
            <a:chExt cx="30479400" cy="2494440"/>
          </a:xfrm>
        </p:grpSpPr>
        <p:pic>
          <p:nvPicPr>
            <p:cNvPr id="49" name="Picture 27" descr=""/>
            <p:cNvPicPr/>
            <p:nvPr/>
          </p:nvPicPr>
          <p:blipFill>
            <a:blip r:embed="rId2"/>
            <a:srcRect l="23930" t="4777" r="0" b="52511"/>
            <a:stretch/>
          </p:blipFill>
          <p:spPr>
            <a:xfrm>
              <a:off x="5283360" y="-20160"/>
              <a:ext cx="25196040" cy="2494440"/>
            </a:xfrm>
            <a:prstGeom prst="rect">
              <a:avLst/>
            </a:prstGeom>
            <a:ln w="0">
              <a:noFill/>
            </a:ln>
            <a:effectLst>
              <a:softEdge rad="112680"/>
            </a:effectLst>
          </p:spPr>
        </p:pic>
        <p:pic>
          <p:nvPicPr>
            <p:cNvPr id="50" name="Picture 30" descr=""/>
            <p:cNvPicPr/>
            <p:nvPr/>
          </p:nvPicPr>
          <p:blipFill>
            <a:blip r:embed="rId3"/>
            <a:srcRect l="23930" t="4777" r="60812" b="52511"/>
            <a:stretch/>
          </p:blipFill>
          <p:spPr>
            <a:xfrm>
              <a:off x="0" y="-3960"/>
              <a:ext cx="5985000" cy="2475360"/>
            </a:xfrm>
            <a:prstGeom prst="rect">
              <a:avLst/>
            </a:prstGeom>
            <a:ln w="0">
              <a:noFill/>
            </a:ln>
            <a:effectLst>
              <a:softEdge rad="112680"/>
            </a:effectLst>
          </p:spPr>
        </p:pic>
      </p:grpSp>
      <p:sp>
        <p:nvSpPr>
          <p:cNvPr id="51" name="Google Shape;89;p1"/>
          <p:cNvSpPr/>
          <p:nvPr/>
        </p:nvSpPr>
        <p:spPr>
          <a:xfrm>
            <a:off x="1905840" y="256320"/>
            <a:ext cx="26705160" cy="1923840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 w="12700">
            <a:noFill/>
          </a:ln>
          <a:effectLst>
            <a:outerShdw algn="ctr" blurRad="63360" rotWithShape="0" sx="102000" sy="102000">
              <a:srgbClr val="000000">
                <a:alpha val="40000"/>
              </a:srgbClr>
            </a:outerShdw>
            <a:softEdge rad="127080"/>
          </a:effectLst>
        </p:spPr>
        <p:style>
          <a:lnRef idx="0"/>
          <a:fillRef idx="0"/>
          <a:effectRef idx="0"/>
          <a:fontRef idx="minor"/>
        </p:style>
      </p:sp>
      <p:sp>
        <p:nvSpPr>
          <p:cNvPr id="52" name="Google Shape;90;p1"/>
          <p:cNvSpPr/>
          <p:nvPr/>
        </p:nvSpPr>
        <p:spPr>
          <a:xfrm>
            <a:off x="5164200" y="4927680"/>
            <a:ext cx="20150640" cy="123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400" rIns="86400" tIns="43200" bIns="432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en-US" sz="7560" spc="-1" strike="noStrike">
                <a:solidFill>
                  <a:srgbClr val="7e368a"/>
                </a:solidFill>
                <a:latin typeface="Arial"/>
                <a:ea typeface="Times New Roman"/>
              </a:rPr>
              <a:t>Title</a:t>
            </a:r>
            <a:r>
              <a:rPr b="0" lang="en-US" sz="3018" spc="-1" strike="noStrike" baseline="30000">
                <a:solidFill>
                  <a:srgbClr val="7e368a"/>
                </a:solidFill>
                <a:latin typeface="Arial"/>
                <a:ea typeface="Times New Roman"/>
              </a:rPr>
              <a:t>(80 Arial)</a:t>
            </a:r>
            <a:endParaRPr b="0" lang="fr-FR" sz="3020" spc="-1" strike="noStrike">
              <a:latin typeface="Arial"/>
            </a:endParaRPr>
          </a:p>
        </p:txBody>
      </p:sp>
      <p:sp>
        <p:nvSpPr>
          <p:cNvPr id="53" name="Google Shape;91;p1"/>
          <p:cNvSpPr/>
          <p:nvPr/>
        </p:nvSpPr>
        <p:spPr>
          <a:xfrm>
            <a:off x="2144880" y="9959760"/>
            <a:ext cx="26191080" cy="5450040"/>
          </a:xfrm>
          <a:prstGeom prst="roundRect">
            <a:avLst>
              <a:gd name="adj" fmla="val 8604"/>
            </a:avLst>
          </a:prstGeom>
          <a:solidFill>
            <a:srgbClr val="f5fcfd"/>
          </a:solidFill>
          <a:ln w="57150">
            <a:noFill/>
          </a:ln>
          <a:effectLst>
            <a:outerShdw algn="t" blurRad="50760" dir="5400000" dist="38160" rotWithShape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87120" rIns="87120" tIns="43560" bIns="4356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en-US" sz="5100" spc="-1" strike="noStrike">
                <a:solidFill>
                  <a:srgbClr val="2557a3"/>
                </a:solidFill>
                <a:latin typeface="Arial"/>
                <a:ea typeface="Times New Roman"/>
              </a:rPr>
              <a:t>Abstract </a:t>
            </a:r>
            <a:r>
              <a:rPr b="0" lang="en-US" sz="2639" spc="-1" strike="noStrike" baseline="30000">
                <a:solidFill>
                  <a:srgbClr val="2557a3"/>
                </a:solidFill>
                <a:latin typeface="Arial"/>
                <a:ea typeface="Times New Roman"/>
              </a:rPr>
              <a:t>(51 Arial)</a:t>
            </a:r>
            <a:endParaRPr b="0" lang="fr-FR" sz="264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268"/>
              </a:spcBef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This Template presents the instructions for writing a poster to be submitted to the AIAM’2023 conference. You are strongly advised to read the relevant guidelines carefully and follow them strictly.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 poster size should be 80x120 cm.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 poster must begin with an abstract of a maximum of 250 words. It includes an overview of all your work and the main results. 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 poster is presented as a synthesis of scientific or technological research work.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It’s strongly advised to specify the context of the study, the objectives, and the methodologies adopted(material and/or methodologies in brief, if possible, illustrated.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Make sure your poster is attractive, structured, and concise.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Identify the different parts of the poster(by titles, section numbers, colors, etc.)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It’s advisable to restrict yourself to short sentences.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It’s recommended to use well-kept graphics, figures, and images.</a:t>
            </a:r>
            <a:endParaRPr b="0" lang="fr-F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Keywords: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Indicate no more than 5 keywords written in lowercase, separated by semicolons: Additive manufacturing; 3D printer; modeling; materials; AIAM’2024.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54" name="Google Shape;92;p1"/>
          <p:cNvSpPr/>
          <p:nvPr/>
        </p:nvSpPr>
        <p:spPr>
          <a:xfrm>
            <a:off x="4062240" y="2678760"/>
            <a:ext cx="5543280" cy="1694520"/>
          </a:xfrm>
          <a:prstGeom prst="rect">
            <a:avLst/>
          </a:prstGeom>
          <a:solidFill>
            <a:schemeClr val="lt1"/>
          </a:solidFill>
          <a:ln w="381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86400" rIns="86400" tIns="43200" bIns="43200" anchor="t">
            <a:spAutoFit/>
          </a:bodyPr>
          <a:p>
            <a:pPr algn="ctr">
              <a:lnSpc>
                <a:spcPct val="100000"/>
              </a:lnSpc>
              <a:buNone/>
            </a:pPr>
            <a:endParaRPr b="0" lang="fr-FR" sz="264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Logo of your laboratory or your research unit  </a:t>
            </a:r>
            <a:endParaRPr b="0" lang="fr-FR" sz="264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640" spc="-1" strike="noStrike">
              <a:latin typeface="Arial"/>
            </a:endParaRPr>
          </a:p>
        </p:txBody>
      </p:sp>
      <p:sp>
        <p:nvSpPr>
          <p:cNvPr id="55" name="Google Shape;93;p1"/>
          <p:cNvSpPr/>
          <p:nvPr/>
        </p:nvSpPr>
        <p:spPr>
          <a:xfrm>
            <a:off x="7925760" y="6424200"/>
            <a:ext cx="14627520" cy="323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400" rIns="86400" tIns="43200" bIns="432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en-US" sz="3020" spc="-1" strike="noStrike">
                <a:solidFill>
                  <a:srgbClr val="000000"/>
                </a:solidFill>
                <a:latin typeface="Arial"/>
                <a:ea typeface="Times New Roman"/>
              </a:rPr>
              <a:t>First Author*</a:t>
            </a:r>
            <a:r>
              <a:rPr b="0" lang="en-US" sz="3018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1</a:t>
            </a:r>
            <a:r>
              <a:rPr b="0" lang="en-US" sz="3020" spc="-1" strike="noStrike">
                <a:solidFill>
                  <a:srgbClr val="000000"/>
                </a:solidFill>
                <a:latin typeface="Arial"/>
                <a:ea typeface="Times New Roman"/>
              </a:rPr>
              <a:t>, Second Author</a:t>
            </a:r>
            <a:r>
              <a:rPr b="0" lang="en-US" sz="3018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2</a:t>
            </a:r>
            <a:r>
              <a:rPr b="0" lang="en-US" sz="3020" spc="-1" strike="noStrike">
                <a:solidFill>
                  <a:srgbClr val="000000"/>
                </a:solidFill>
                <a:latin typeface="Arial"/>
                <a:ea typeface="Times New Roman"/>
              </a:rPr>
              <a:t>, and Third Author</a:t>
            </a:r>
            <a:r>
              <a:rPr b="0" lang="en-US" sz="3018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3 (32 Times New Roman)</a:t>
            </a:r>
            <a:endParaRPr b="0" lang="fr-FR" sz="302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34"/>
              </a:spcBef>
              <a:buNone/>
            </a:pPr>
            <a:endParaRPr b="0" lang="fr-FR" sz="3020" spc="-1" strike="noStrike">
              <a:latin typeface="Arial"/>
            </a:endParaRPr>
          </a:p>
          <a:p>
            <a:pPr algn="ctr">
              <a:lnSpc>
                <a:spcPct val="107000"/>
              </a:lnSpc>
              <a:spcBef>
                <a:spcPts val="567"/>
              </a:spcBef>
              <a:buNone/>
            </a:pPr>
            <a:r>
              <a:rPr b="0" lang="en-US" sz="2639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1</a:t>
            </a:r>
            <a:r>
              <a:rPr b="0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Laboratory, Institution, address, Country e-mail (</a:t>
            </a:r>
            <a:r>
              <a:rPr b="0" lang="en-US" sz="2639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28 Times New Roman)</a:t>
            </a:r>
            <a:endParaRPr b="0" lang="fr-FR" sz="2640" spc="-1" strike="noStrike">
              <a:latin typeface="Arial"/>
            </a:endParaRPr>
          </a:p>
          <a:p>
            <a:pPr algn="ctr">
              <a:lnSpc>
                <a:spcPct val="107000"/>
              </a:lnSpc>
              <a:spcBef>
                <a:spcPts val="757"/>
              </a:spcBef>
              <a:buNone/>
            </a:pPr>
            <a:r>
              <a:rPr b="0" lang="en-US" sz="2639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2</a:t>
            </a:r>
            <a:r>
              <a:rPr b="0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 Laboratory, Institution, address, Country, e-mail </a:t>
            </a:r>
            <a:r>
              <a:rPr b="0" lang="en-US" sz="2639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(28 Times New Roman)</a:t>
            </a:r>
            <a:endParaRPr b="0" lang="fr-FR" sz="2640" spc="-1" strike="noStrike">
              <a:latin typeface="Arial"/>
            </a:endParaRPr>
          </a:p>
          <a:p>
            <a:pPr algn="ctr">
              <a:lnSpc>
                <a:spcPct val="107000"/>
              </a:lnSpc>
              <a:spcBef>
                <a:spcPts val="757"/>
              </a:spcBef>
              <a:buNone/>
            </a:pPr>
            <a:r>
              <a:rPr b="0" lang="en-US" sz="2639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3</a:t>
            </a:r>
            <a:r>
              <a:rPr b="0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Laboratory, Institution, address, Country, e-mail (</a:t>
            </a:r>
            <a:r>
              <a:rPr b="0" lang="en-US" sz="2639" spc="-1" strike="noStrike" baseline="30000">
                <a:solidFill>
                  <a:srgbClr val="000000"/>
                </a:solidFill>
                <a:latin typeface="Arial"/>
                <a:ea typeface="Times New Roman"/>
              </a:rPr>
              <a:t>28 Times New Roman)</a:t>
            </a:r>
            <a:endParaRPr b="0" lang="fr-FR" sz="2640" spc="-1" strike="noStrike">
              <a:latin typeface="Arial"/>
            </a:endParaRPr>
          </a:p>
          <a:p>
            <a:pPr>
              <a:lnSpc>
                <a:spcPct val="107000"/>
              </a:lnSpc>
              <a:spcBef>
                <a:spcPts val="757"/>
              </a:spcBef>
              <a:buNone/>
            </a:pPr>
            <a:r>
              <a:rPr b="0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                                 </a:t>
            </a:r>
            <a:r>
              <a:rPr b="0" lang="en-US" sz="2270" spc="-1" strike="noStrike">
                <a:solidFill>
                  <a:srgbClr val="000000"/>
                </a:solidFill>
                <a:latin typeface="Arial"/>
                <a:ea typeface="Times New Roman"/>
              </a:rPr>
              <a:t>* Corresponding Author</a:t>
            </a:r>
            <a:endParaRPr b="0" lang="fr-FR" sz="2270" spc="-1" strike="noStrike">
              <a:latin typeface="Arial"/>
            </a:endParaRPr>
          </a:p>
        </p:txBody>
      </p:sp>
      <p:sp>
        <p:nvSpPr>
          <p:cNvPr id="56" name="Google Shape;94;p1"/>
          <p:cNvSpPr/>
          <p:nvPr/>
        </p:nvSpPr>
        <p:spPr>
          <a:xfrm>
            <a:off x="3945240" y="404280"/>
            <a:ext cx="22613760" cy="161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86400" rIns="86400" tIns="43200" bIns="432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n-US" sz="6240" spc="-1" strike="noStrike">
                <a:solidFill>
                  <a:srgbClr val="2557a3"/>
                </a:solidFill>
                <a:latin typeface="Roboto"/>
                <a:ea typeface="Roboto"/>
              </a:rPr>
              <a:t>              </a:t>
            </a:r>
            <a:r>
              <a:rPr b="1" lang="en-US" sz="6240" spc="-1" strike="noStrike">
                <a:solidFill>
                  <a:srgbClr val="2557a3"/>
                </a:solidFill>
                <a:latin typeface="Roboto"/>
                <a:ea typeface="Roboto"/>
              </a:rPr>
              <a:t>International Conference of Soft Material Models</a:t>
            </a:r>
            <a:endParaRPr b="0" lang="fr-FR" sz="624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i="1" lang="fr-FR" sz="3780" spc="-1" strike="noStrike">
                <a:solidFill>
                  <a:srgbClr val="002060"/>
                </a:solidFill>
                <a:latin typeface="Roboto"/>
                <a:ea typeface="Roboto"/>
              </a:rPr>
              <a:t>April 24-25, 2025 – ENIT, TUNIS, TUNISIA </a:t>
            </a:r>
            <a:endParaRPr b="0" lang="fr-FR" sz="3780" spc="-1" strike="noStrike">
              <a:latin typeface="Arial"/>
            </a:endParaRPr>
          </a:p>
        </p:txBody>
      </p:sp>
      <p:sp>
        <p:nvSpPr>
          <p:cNvPr id="57" name="Google Shape;95;p1"/>
          <p:cNvSpPr/>
          <p:nvPr/>
        </p:nvSpPr>
        <p:spPr>
          <a:xfrm>
            <a:off x="21590280" y="2674080"/>
            <a:ext cx="6066720" cy="1694520"/>
          </a:xfrm>
          <a:prstGeom prst="rect">
            <a:avLst/>
          </a:prstGeom>
          <a:solidFill>
            <a:schemeClr val="lt1"/>
          </a:solidFill>
          <a:ln w="381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86400" rIns="86400" tIns="43200" bIns="43200" anchor="t">
            <a:spAutoFit/>
          </a:bodyPr>
          <a:p>
            <a:pPr algn="ctr">
              <a:lnSpc>
                <a:spcPct val="100000"/>
              </a:lnSpc>
              <a:buNone/>
            </a:pPr>
            <a:endParaRPr b="0" lang="fr-FR" sz="264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Logo of the institution  </a:t>
            </a:r>
            <a:endParaRPr b="0" lang="fr-FR" sz="264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en-US" sz="2640" spc="-1" strike="noStrike">
                <a:solidFill>
                  <a:srgbClr val="000000"/>
                </a:solidFill>
                <a:latin typeface="Arial"/>
                <a:ea typeface="Times New Roman"/>
              </a:rPr>
              <a:t>of your laboratory</a:t>
            </a:r>
            <a:endParaRPr b="0" lang="fr-FR" sz="264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fr-FR" sz="2640" spc="-1" strike="noStrike">
              <a:latin typeface="Arial"/>
            </a:endParaRPr>
          </a:p>
        </p:txBody>
      </p:sp>
      <p:sp>
        <p:nvSpPr>
          <p:cNvPr id="58" name="Parallelogram 33"/>
          <p:cNvSpPr/>
          <p:nvPr/>
        </p:nvSpPr>
        <p:spPr>
          <a:xfrm>
            <a:off x="9832320" y="26085600"/>
            <a:ext cx="4217760" cy="4010040"/>
          </a:xfrm>
          <a:prstGeom prst="parallelogram">
            <a:avLst>
              <a:gd name="adj" fmla="val 16205"/>
            </a:avLst>
          </a:prstGeom>
          <a:solidFill>
            <a:srgbClr val="ffffff">
              <a:alpha val="90000"/>
            </a:srgbClr>
          </a:solidFill>
          <a:ln>
            <a:solidFill>
              <a:srgbClr val="ffffff"/>
            </a:solidFill>
            <a:round/>
          </a:ln>
          <a:effectLst>
            <a:softEdge rad="12708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Rectangle 9"/>
          <p:cNvSpPr/>
          <p:nvPr/>
        </p:nvSpPr>
        <p:spPr>
          <a:xfrm>
            <a:off x="475560" y="41743800"/>
            <a:ext cx="3979800" cy="78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i="1" lang="fr-FR" sz="2270" spc="-1" strike="noStrike">
                <a:solidFill>
                  <a:srgbClr val="ffffff"/>
                </a:solidFill>
                <a:latin typeface="Roboto"/>
                <a:ea typeface="Roboto"/>
              </a:rPr>
              <a:t>April 24-25, 2025</a:t>
            </a:r>
            <a:endParaRPr b="0" lang="fr-FR" sz="227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i="1" lang="fr-FR" sz="2270" spc="-1" strike="noStrike">
                <a:solidFill>
                  <a:srgbClr val="ffffff"/>
                </a:solidFill>
                <a:latin typeface="Roboto"/>
                <a:ea typeface="Roboto"/>
              </a:rPr>
              <a:t> </a:t>
            </a:r>
            <a:r>
              <a:rPr b="1" i="1" lang="fr-FR" sz="2270" spc="-1" strike="noStrike">
                <a:solidFill>
                  <a:srgbClr val="ffffff"/>
                </a:solidFill>
                <a:latin typeface="Roboto"/>
                <a:ea typeface="Roboto"/>
              </a:rPr>
              <a:t>ENIT, TUNIS, TUNISIA </a:t>
            </a:r>
            <a:endParaRPr b="0" lang="fr-FR" sz="2270" spc="-1" strike="noStrike">
              <a:latin typeface="Arial"/>
            </a:endParaRPr>
          </a:p>
        </p:txBody>
      </p:sp>
      <p:sp>
        <p:nvSpPr>
          <p:cNvPr id="60" name="Google Shape;94;p1"/>
          <p:cNvSpPr/>
          <p:nvPr/>
        </p:nvSpPr>
        <p:spPr>
          <a:xfrm>
            <a:off x="25307280" y="41908320"/>
            <a:ext cx="5101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fr-FR" sz="2400" spc="-1" strike="noStrike">
                <a:solidFill>
                  <a:srgbClr val="ffffff"/>
                </a:solidFill>
                <a:latin typeface="Roboto"/>
                <a:ea typeface="Roboto"/>
              </a:rPr>
              <a:t>smm.sciencesconf.org</a:t>
            </a:r>
            <a:endParaRPr b="0" lang="fr-FR" sz="2400" spc="-1" strike="noStrike">
              <a:latin typeface="Arial"/>
            </a:endParaRPr>
          </a:p>
        </p:txBody>
      </p:sp>
      <p:pic>
        <p:nvPicPr>
          <p:cNvPr id="61" name="Picture 34" descr=""/>
          <p:cNvPicPr/>
          <p:nvPr/>
        </p:nvPicPr>
        <p:blipFill>
          <a:blip r:embed="rId4"/>
          <a:stretch/>
        </p:blipFill>
        <p:spPr>
          <a:xfrm>
            <a:off x="12960000" y="2763360"/>
            <a:ext cx="5400000" cy="1926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14646"/>
      </a:accent1>
      <a:accent2>
        <a:srgbClr val="00aeef"/>
      </a:accent2>
      <a:accent3>
        <a:srgbClr val="ffffff"/>
      </a:accent3>
      <a:accent4>
        <a:srgbClr val="000000"/>
      </a:accent4>
      <a:accent5>
        <a:srgbClr val="aae2ca"/>
      </a:accent5>
      <a:accent6>
        <a:srgbClr val="00aee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14646"/>
      </a:accent1>
      <a:accent2>
        <a:srgbClr val="00aeef"/>
      </a:accent2>
      <a:accent3>
        <a:srgbClr val="ffffff"/>
      </a:accent3>
      <a:accent4>
        <a:srgbClr val="000000"/>
      </a:accent4>
      <a:accent5>
        <a:srgbClr val="aae2ca"/>
      </a:accent5>
      <a:accent6>
        <a:srgbClr val="00aee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Application>LibreOffice/7.3.7.2$Linux_X86_64 LibreOffice_project/30$Build-2</Application>
  <AppVersion>15.0000</AppVersion>
  <Words>316</Words>
  <Paragraphs>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1998-03-23T12:07:48Z</dcterms:created>
  <dc:creator>IWA</dc:creator>
  <dc:description/>
  <dc:language>fr-FR</dc:language>
  <cp:lastModifiedBy/>
  <dcterms:modified xsi:type="dcterms:W3CDTF">2025-01-24T11:28:06Z</dcterms:modified>
  <cp:revision>17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Personnalisé</vt:lpwstr>
  </property>
  <property fmtid="{D5CDD505-2E9C-101B-9397-08002B2CF9AE}" pid="4" name="Slides">
    <vt:i4>1</vt:i4>
  </property>
</Properties>
</file>